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9"/>
  </p:notesMasterIdLst>
  <p:handoutMasterIdLst>
    <p:handoutMasterId r:id="rId100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079" r:id="rId30"/>
    <p:sldId id="3080" r:id="rId31"/>
    <p:sldId id="3081" r:id="rId32"/>
    <p:sldId id="3082" r:id="rId33"/>
    <p:sldId id="1818" r:id="rId34"/>
    <p:sldId id="2720" r:id="rId35"/>
    <p:sldId id="2420" r:id="rId36"/>
    <p:sldId id="2763" r:id="rId37"/>
    <p:sldId id="2692" r:id="rId38"/>
    <p:sldId id="2725" r:id="rId39"/>
    <p:sldId id="2733" r:id="rId40"/>
    <p:sldId id="2666" r:id="rId41"/>
    <p:sldId id="2461" r:id="rId42"/>
    <p:sldId id="2736" r:id="rId43"/>
    <p:sldId id="3038" r:id="rId44"/>
    <p:sldId id="1858" r:id="rId45"/>
    <p:sldId id="2822" r:id="rId46"/>
    <p:sldId id="2823" r:id="rId47"/>
    <p:sldId id="2439" r:id="rId48"/>
    <p:sldId id="2735" r:id="rId49"/>
    <p:sldId id="2548" r:id="rId50"/>
    <p:sldId id="2717" r:id="rId51"/>
    <p:sldId id="3039" r:id="rId52"/>
    <p:sldId id="2672" r:id="rId53"/>
    <p:sldId id="2633" r:id="rId54"/>
    <p:sldId id="2428" r:id="rId55"/>
    <p:sldId id="2719" r:id="rId56"/>
    <p:sldId id="2425" r:id="rId57"/>
    <p:sldId id="2813" r:id="rId58"/>
    <p:sldId id="2742" r:id="rId59"/>
    <p:sldId id="2534" r:id="rId60"/>
    <p:sldId id="2415" r:id="rId61"/>
    <p:sldId id="2702" r:id="rId62"/>
    <p:sldId id="2625" r:id="rId63"/>
    <p:sldId id="3046" r:id="rId64"/>
    <p:sldId id="2407" r:id="rId65"/>
    <p:sldId id="3051" r:id="rId66"/>
    <p:sldId id="2831" r:id="rId67"/>
    <p:sldId id="2838" r:id="rId68"/>
    <p:sldId id="2421" r:id="rId69"/>
    <p:sldId id="2814" r:id="rId70"/>
    <p:sldId id="2703" r:id="rId71"/>
    <p:sldId id="3084" r:id="rId72"/>
    <p:sldId id="2739" r:id="rId73"/>
    <p:sldId id="2749" r:id="rId74"/>
    <p:sldId id="2755" r:id="rId75"/>
    <p:sldId id="2817" r:id="rId76"/>
    <p:sldId id="2816" r:id="rId77"/>
    <p:sldId id="2820" r:id="rId78"/>
    <p:sldId id="2541" r:id="rId79"/>
    <p:sldId id="2451" r:id="rId80"/>
    <p:sldId id="2559" r:id="rId81"/>
    <p:sldId id="1841" r:id="rId82"/>
    <p:sldId id="1901" r:id="rId83"/>
    <p:sldId id="3085" r:id="rId84"/>
    <p:sldId id="1904" r:id="rId85"/>
    <p:sldId id="1929" r:id="rId86"/>
    <p:sldId id="2839" r:id="rId87"/>
    <p:sldId id="1930" r:id="rId88"/>
    <p:sldId id="2753" r:id="rId89"/>
    <p:sldId id="1903" r:id="rId90"/>
    <p:sldId id="3037" r:id="rId91"/>
    <p:sldId id="2623" r:id="rId92"/>
    <p:sldId id="2645" r:id="rId93"/>
    <p:sldId id="2764" r:id="rId94"/>
    <p:sldId id="2630" r:id="rId95"/>
    <p:sldId id="2615" r:id="rId96"/>
    <p:sldId id="2748" r:id="rId97"/>
    <p:sldId id="304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7"/>
    <p:restoredTop sz="97532"/>
  </p:normalViewPr>
  <p:slideViewPr>
    <p:cSldViewPr snapToGrid="0" snapToObjects="1">
      <p:cViewPr>
        <p:scale>
          <a:sx n="134" d="100"/>
          <a:sy n="134" d="100"/>
        </p:scale>
        <p:origin x="3472" y="162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4/17/24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2.03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*x;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0" idx="3"/>
            </p:cNvCxnSpPr>
            <p:nvPr/>
          </p:nvCxnSpPr>
          <p:spPr>
            <a:xfrm flipH="1">
              <a:off x="9814487" y="1382970"/>
              <a:ext cx="1141044" cy="546388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155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949817" cy="707886"/>
            <a:chOff x="3428060" y="3209674"/>
            <a:chExt cx="4949817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2" y="3209674"/>
              <a:ext cx="4156325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at compile time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928027" y="4557915"/>
            <a:ext cx="7387272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163027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a[5];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52522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2107044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*p1 + 10; 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points at)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length </a:t>
            </a:r>
            <a:r>
              <a:rPr lang="en-US" sz="2000" dirty="0" err="1"/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4941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330482" y="4327253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599044" y="3533272"/>
            <a:ext cx="6136616" cy="2584617"/>
            <a:chOff x="599044" y="3533272"/>
            <a:chExt cx="6136616" cy="2584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599044" y="3533272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599044" y="1137852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C33DC7-6201-57C2-7561-EFC347B6B9CC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6299076"/>
              </p:ext>
            </p:ext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0943348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end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But,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>
                <a:solidFill>
                  <a:srgbClr val="0070C0"/>
                </a:solidFill>
              </a:rPr>
              <a:t>a pointer (add *)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41110" y="42406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2933" y="369303"/>
            <a:ext cx="3679452" cy="14893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At the Call to </a:t>
            </a:r>
            <a:r>
              <a:rPr lang="en-US" b="1" dirty="0" err="1">
                <a:solidFill>
                  <a:srgbClr val="0070C0"/>
                </a:solidFill>
              </a:rPr>
              <a:t>inc</a:t>
            </a:r>
            <a:r>
              <a:rPr lang="en-US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015663"/>
            <a:chOff x="277091" y="1861840"/>
            <a:chExt cx="2363558" cy="1015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8689776" y="1975056"/>
            <a:ext cx="1370783" cy="464174"/>
            <a:chOff x="2508381" y="2624894"/>
            <a:chExt cx="1370783" cy="464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2508381" y="2624894"/>
              <a:ext cx="1204322" cy="464174"/>
              <a:chOff x="9337153" y="205743"/>
              <a:chExt cx="1204322" cy="46417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9337153" y="208252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43440" y="4317584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1111" y="3778977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1110" y="3335199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1110" y="289098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7878" y="242059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310666" y="474724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Word 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828358" y="44085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8013" y="39227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6819" y="34852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6819" y="304770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8013" y="26079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5555" y="2138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8674883" y="4273684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131988" y="3065512"/>
            <a:ext cx="2455088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957" y="2007282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7" y="5611933"/>
            <a:ext cx="2308426" cy="1134898"/>
            <a:chOff x="211615" y="1544503"/>
            <a:chExt cx="2308426" cy="113489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5" y="1971515"/>
              <a:ext cx="230842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7815690" y="5209662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2372234" y="1362759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10213" y="4117733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096000" y="3082565"/>
            <a:ext cx="5498339" cy="2228647"/>
            <a:chOff x="6023937" y="2850318"/>
            <a:chExt cx="5498339" cy="22286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10210" y="4155635"/>
              <a:ext cx="421206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937" y="28503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23937" y="4617300"/>
              <a:ext cx="1286273" cy="822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45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1640076" y="1567747"/>
            <a:ext cx="791065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a[]);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a[])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D165FE-1F48-FF49-A952-17D8F6517EF2}"/>
              </a:ext>
            </a:extLst>
          </p:cNvPr>
          <p:cNvGrpSpPr/>
          <p:nvPr/>
        </p:nvGrpSpPr>
        <p:grpSpPr>
          <a:xfrm>
            <a:off x="4384840" y="1641325"/>
            <a:ext cx="6055863" cy="646331"/>
            <a:chOff x="5687763" y="3623526"/>
            <a:chExt cx="605586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338923-1FBF-A048-95D4-C48C8E305705}"/>
                </a:ext>
              </a:extLst>
            </p:cNvPr>
            <p:cNvSpPr txBox="1"/>
            <p:nvPr/>
          </p:nvSpPr>
          <p:spPr>
            <a:xfrm>
              <a:off x="7416800" y="3623526"/>
              <a:ext cx="432682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B4A4E3-6900-884A-A983-9D0FD67A0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763" y="3798792"/>
              <a:ext cx="1729037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4260915" y="3698905"/>
            <a:ext cx="6877277" cy="1200329"/>
            <a:chOff x="4229794" y="5638096"/>
            <a:chExt cx="68772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5654607" y="5638096"/>
              <a:ext cx="5452464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“inside” the body of </a:t>
              </a:r>
              <a:r>
                <a:rPr lang="en-US" dirty="0" err="1">
                  <a:solidFill>
                    <a:schemeClr val="tx2"/>
                  </a:solidFill>
                </a:rPr>
                <a:t>sumAll</a:t>
              </a:r>
              <a:r>
                <a:rPr lang="en-US" dirty="0">
                  <a:solidFill>
                    <a:schemeClr val="tx2"/>
                  </a:solidFill>
                </a:rPr>
                <a:t>(), the question is: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how big is that array? all I have is a POINTER to the first element…..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32 bit arm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794" y="6322655"/>
              <a:ext cx="1424813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24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6197848"/>
              </p:ext>
            </p:extLst>
          </p:nvPr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21" y="132699"/>
            <a:ext cx="10515600" cy="715294"/>
          </a:xfrm>
        </p:spPr>
        <p:txBody>
          <a:bodyPr/>
          <a:lstStyle/>
          <a:p>
            <a:r>
              <a:rPr lang="en-US" dirty="0"/>
              <a:t>Pointer returns from a function call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418468" y="939800"/>
            <a:ext cx="5046643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NULL)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861767" y="1924452"/>
            <a:ext cx="5046643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NULL;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2309280" y="3621024"/>
            <a:ext cx="7814636" cy="31258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//watch short circuit here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2857680" y="1488034"/>
            <a:ext cx="7266236" cy="189859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copied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44114"/>
              </p:ext>
            </p:extLst>
          </p:nvPr>
        </p:nvGraphicFramePr>
        <p:xfrm>
          <a:off x="3029231" y="5878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4636721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915631" y="3678933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4561669"/>
            <a:ext cx="3154681" cy="707886"/>
            <a:chOff x="4060867" y="3639076"/>
            <a:chExt cx="3154681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2729909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5706586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92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5856" y="734331"/>
            <a:ext cx="11806103" cy="57543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array of chars  (where rows </a:t>
            </a:r>
            <a:r>
              <a:rPr lang="en-US" sz="2000" dirty="0">
                <a:solidFill>
                  <a:srgbClr val="2C895B"/>
                </a:solidFill>
              </a:rPr>
              <a:t>may include </a:t>
            </a:r>
            <a:r>
              <a:rPr lang="en-US" sz="2000" dirty="0">
                <a:solidFill>
                  <a:schemeClr val="accent1"/>
                </a:solidFill>
              </a:rPr>
              <a:t>strings)</a:t>
            </a:r>
            <a:endParaRPr lang="en-US" sz="2000" dirty="0"/>
          </a:p>
          <a:p>
            <a:r>
              <a:rPr lang="en-US" sz="2000" dirty="0"/>
              <a:t>Each row has </a:t>
            </a:r>
            <a:r>
              <a:rPr lang="en-US" sz="2000" dirty="0">
                <a:solidFill>
                  <a:schemeClr val="accent1"/>
                </a:solidFill>
              </a:rPr>
              <a:t>the same fixed number of memory allocated </a:t>
            </a:r>
            <a:endParaRPr lang="en-US" sz="2000" dirty="0"/>
          </a:p>
          <a:p>
            <a:r>
              <a:rPr lang="en-US" sz="2000" dirty="0"/>
              <a:t>All the rows are the same length regardless of the actual string length)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 column size must be large enough for the longest string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aos2d[2][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32" y="242508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12903"/>
              </p:ext>
            </p:extLst>
          </p:nvPr>
        </p:nvGraphicFramePr>
        <p:xfrm>
          <a:off x="3574205" y="4356657"/>
          <a:ext cx="7226175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25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6025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65017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89425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26308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6851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03502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6025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6025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6025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13870">
                  <a:extLst>
                    <a:ext uri="{9D8B030D-6E8A-4147-A177-3AD203B41FA5}">
                      <a16:colId xmlns:a16="http://schemas.microsoft.com/office/drawing/2014/main" val="2291701685"/>
                    </a:ext>
                  </a:extLst>
                </a:gridCol>
                <a:gridCol w="613870">
                  <a:extLst>
                    <a:ext uri="{9D8B030D-6E8A-4147-A177-3AD203B41FA5}">
                      <a16:colId xmlns:a16="http://schemas.microsoft.com/office/drawing/2014/main" val="2322483731"/>
                    </a:ext>
                  </a:extLst>
                </a:gridCol>
                <a:gridCol w="459393">
                  <a:extLst>
                    <a:ext uri="{9D8B030D-6E8A-4147-A177-3AD203B41FA5}">
                      <a16:colId xmlns:a16="http://schemas.microsoft.com/office/drawing/2014/main" val="463674526"/>
                    </a:ext>
                  </a:extLst>
                </a:gridCol>
                <a:gridCol w="768347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26906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30821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2414487" y="4350534"/>
            <a:ext cx="1318992" cy="715203"/>
            <a:chOff x="188955" y="4088122"/>
            <a:chExt cx="1318992" cy="7152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188955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aos2d[0]</a:t>
              </a:r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188955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aos2d[1]</a:t>
              </a:r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941007" y="4288153"/>
            <a:ext cx="1518364" cy="1120687"/>
            <a:chOff x="357039" y="4315167"/>
            <a:chExt cx="1518364" cy="11206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401923" y="5066522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57039" y="4315167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memory</a:t>
              </a:r>
            </a:p>
          </p:txBody>
        </p:sp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90431684-CDC0-3998-ED57-FA881348B37E}"/>
              </a:ext>
            </a:extLst>
          </p:cNvPr>
          <p:cNvSpPr/>
          <p:nvPr/>
        </p:nvSpPr>
        <p:spPr>
          <a:xfrm rot="10800000">
            <a:off x="3206517" y="2574675"/>
            <a:ext cx="228600" cy="2413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725A2-E640-5F38-3C20-79FDFC1D099C}"/>
              </a:ext>
            </a:extLst>
          </p:cNvPr>
          <p:cNvSpPr txBox="1"/>
          <p:nvPr/>
        </p:nvSpPr>
        <p:spPr>
          <a:xfrm rot="16200000">
            <a:off x="2974366" y="3445255"/>
            <a:ext cx="159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aos2d[1][0]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5FFC3C-FA70-1C73-40D6-D6D053551A0E}"/>
              </a:ext>
            </a:extLst>
          </p:cNvPr>
          <p:cNvSpPr txBox="1"/>
          <p:nvPr/>
        </p:nvSpPr>
        <p:spPr>
          <a:xfrm rot="16200000">
            <a:off x="3476017" y="3408045"/>
            <a:ext cx="159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aos2d[1][1]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8C136C-70B3-270E-A8C7-7EC9BF67BBB9}"/>
              </a:ext>
            </a:extLst>
          </p:cNvPr>
          <p:cNvSpPr txBox="1"/>
          <p:nvPr/>
        </p:nvSpPr>
        <p:spPr>
          <a:xfrm rot="16200000">
            <a:off x="9499098" y="3320426"/>
            <a:ext cx="1846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aos2d[1][13]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0A7E7-8835-2685-81A5-C5A9E77CB0D9}"/>
              </a:ext>
            </a:extLst>
          </p:cNvPr>
          <p:cNvSpPr txBox="1"/>
          <p:nvPr/>
        </p:nvSpPr>
        <p:spPr>
          <a:xfrm rot="16200000">
            <a:off x="2849537" y="5178144"/>
            <a:ext cx="1846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aos2d[0][0]</a:t>
            </a:r>
          </a:p>
        </p:txBody>
      </p:sp>
    </p:spTree>
    <p:extLst>
      <p:ext uri="{BB962C8B-B14F-4D97-AF65-F5344CB8AC3E}">
        <p14:creationId xmlns:p14="http://schemas.microsoft.com/office/powerpoint/2010/main" val="27990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[2];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105471"/>
              </p:ext>
            </p:extLst>
          </p:nvPr>
        </p:nvGraphicFramePr>
        <p:xfrm>
          <a:off x="4617585" y="405941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609846"/>
              </p:ext>
            </p:extLst>
          </p:nvPr>
        </p:nvGraphicFramePr>
        <p:xfrm>
          <a:off x="4617585" y="2869157"/>
          <a:ext cx="582182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61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31061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388473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23275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1061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74306">
                  <a:extLst>
                    <a:ext uri="{9D8B030D-6E8A-4147-A177-3AD203B41FA5}">
                      <a16:colId xmlns:a16="http://schemas.microsoft.com/office/drawing/2014/main" val="147040701"/>
                    </a:ext>
                  </a:extLst>
                </a:gridCol>
                <a:gridCol w="474306">
                  <a:extLst>
                    <a:ext uri="{9D8B030D-6E8A-4147-A177-3AD203B41FA5}">
                      <a16:colId xmlns:a16="http://schemas.microsoft.com/office/drawing/2014/main" val="1913738984"/>
                    </a:ext>
                  </a:extLst>
                </a:gridCol>
                <a:gridCol w="474306">
                  <a:extLst>
                    <a:ext uri="{9D8B030D-6E8A-4147-A177-3AD203B41FA5}">
                      <a16:colId xmlns:a16="http://schemas.microsoft.com/office/drawing/2014/main" val="2247894516"/>
                    </a:ext>
                  </a:extLst>
                </a:gridCol>
                <a:gridCol w="474306">
                  <a:extLst>
                    <a:ext uri="{9D8B030D-6E8A-4147-A177-3AD203B41FA5}">
                      <a16:colId xmlns:a16="http://schemas.microsoft.com/office/drawing/2014/main" val="3231145768"/>
                    </a:ext>
                  </a:extLst>
                </a:gridCol>
                <a:gridCol w="474306">
                  <a:extLst>
                    <a:ext uri="{9D8B030D-6E8A-4147-A177-3AD203B41FA5}">
                      <a16:colId xmlns:a16="http://schemas.microsoft.com/office/drawing/2014/main" val="3130527928"/>
                    </a:ext>
                  </a:extLst>
                </a:gridCol>
                <a:gridCol w="474306">
                  <a:extLst>
                    <a:ext uri="{9D8B030D-6E8A-4147-A177-3AD203B41FA5}">
                      <a16:colId xmlns:a16="http://schemas.microsoft.com/office/drawing/2014/main" val="3125963046"/>
                    </a:ext>
                  </a:extLst>
                </a:gridCol>
                <a:gridCol w="394213">
                  <a:extLst>
                    <a:ext uri="{9D8B030D-6E8A-4147-A177-3AD203B41FA5}">
                      <a16:colId xmlns:a16="http://schemas.microsoft.com/office/drawing/2014/main" val="497870530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19758215"/>
                    </a:ext>
                  </a:extLst>
                </a:gridCol>
                <a:gridCol w="660405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785033"/>
              </p:ext>
            </p:extLst>
          </p:nvPr>
        </p:nvGraphicFramePr>
        <p:xfrm>
          <a:off x="3276910" y="3200950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3558458" y="3054577"/>
            <a:ext cx="1059127" cy="1190258"/>
            <a:chOff x="3573638" y="3054577"/>
            <a:chExt cx="1059127" cy="119025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3573638" y="368743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3628330" y="3054577"/>
              <a:ext cx="1004435" cy="3464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2499332" y="3133758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4256047" y="3665286"/>
            <a:ext cx="2616312" cy="381655"/>
            <a:chOff x="2121853" y="3893336"/>
            <a:chExt cx="2616312" cy="3816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121853" y="3893336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668641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B454C2-F08B-72C0-5036-6B3F9FF7BADD}"/>
              </a:ext>
            </a:extLst>
          </p:cNvPr>
          <p:cNvGrpSpPr/>
          <p:nvPr/>
        </p:nvGrpSpPr>
        <p:grpSpPr>
          <a:xfrm>
            <a:off x="4555343" y="1671393"/>
            <a:ext cx="5713040" cy="1251045"/>
            <a:chOff x="2306849" y="3093160"/>
            <a:chExt cx="5713040" cy="125104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3065DC-2A05-E6BF-36FA-86D8ACCBE87D}"/>
                </a:ext>
              </a:extLst>
            </p:cNvPr>
            <p:cNvSpPr txBox="1"/>
            <p:nvPr/>
          </p:nvSpPr>
          <p:spPr>
            <a:xfrm rot="16200000">
              <a:off x="1956753" y="3624777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[1][0]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8FF559-6EA6-4A38-8FAC-7A408035989A}"/>
                </a:ext>
              </a:extLst>
            </p:cNvPr>
            <p:cNvSpPr txBox="1"/>
            <p:nvPr/>
          </p:nvSpPr>
          <p:spPr>
            <a:xfrm rot="16200000">
              <a:off x="7236341" y="3507376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[1][13]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341943"/>
              </p:ext>
            </p:extLst>
          </p:nvPr>
        </p:nvGraphicFramePr>
        <p:xfrm>
          <a:off x="8983479" y="2089470"/>
          <a:ext cx="79236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36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41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630192" y="1555994"/>
            <a:ext cx="580509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484290" y="3048950"/>
            <a:ext cx="726411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939" y="655773"/>
            <a:ext cx="11919414" cy="58936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How to access: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its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878665"/>
              </p:ext>
            </p:extLst>
          </p:nvPr>
        </p:nvGraphicFramePr>
        <p:xfrm>
          <a:off x="2851425" y="248496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215247"/>
              </p:ext>
            </p:extLst>
          </p:nvPr>
        </p:nvGraphicFramePr>
        <p:xfrm>
          <a:off x="2881702" y="2043065"/>
          <a:ext cx="691634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10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66492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5110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43415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40968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35015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1719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72700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907944"/>
              </p:ext>
            </p:extLst>
          </p:nvPr>
        </p:nvGraphicFramePr>
        <p:xfrm>
          <a:off x="1562265" y="2032818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837756" y="2228417"/>
            <a:ext cx="1043947" cy="380305"/>
            <a:chOff x="1837756" y="2228417"/>
            <a:chExt cx="1043947" cy="38030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</p:cNvCxnSpPr>
            <p:nvPr/>
          </p:nvCxnSpPr>
          <p:spPr>
            <a:xfrm>
              <a:off x="1919437" y="2608578"/>
              <a:ext cx="962266" cy="1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837756" y="2228417"/>
              <a:ext cx="1043946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763450" y="1975873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420036"/>
              </p:ext>
            </p:extLst>
          </p:nvPr>
        </p:nvGraphicFramePr>
        <p:xfrm>
          <a:off x="3287493" y="3814090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058310"/>
              </p:ext>
            </p:extLst>
          </p:nvPr>
        </p:nvGraphicFramePr>
        <p:xfrm>
          <a:off x="5169898" y="3834921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2535893" y="3829359"/>
            <a:ext cx="817853" cy="691342"/>
            <a:chOff x="1843693" y="4219985"/>
            <a:chExt cx="817853" cy="691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944135"/>
              </p:ext>
            </p:extLst>
          </p:nvPr>
        </p:nvGraphicFramePr>
        <p:xfrm>
          <a:off x="4463208" y="563057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546023" y="4337590"/>
            <a:ext cx="917185" cy="1478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4223591" y="5105779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3581667" y="3315890"/>
            <a:ext cx="6323442" cy="1443073"/>
            <a:chOff x="2863002" y="3308945"/>
            <a:chExt cx="6323442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 rot="21440690">
              <a:off x="3080621" y="3370697"/>
              <a:ext cx="1324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(address)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002" y="3980103"/>
              <a:ext cx="1576803" cy="5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 rot="3240158">
            <a:off x="3102507" y="5016711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(address)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A31B0-A343-3AE4-26BF-7FE503362EC6}"/>
              </a:ext>
            </a:extLst>
          </p:cNvPr>
          <p:cNvGrpSpPr/>
          <p:nvPr/>
        </p:nvGrpSpPr>
        <p:grpSpPr>
          <a:xfrm>
            <a:off x="339359" y="2700895"/>
            <a:ext cx="2412775" cy="3595068"/>
            <a:chOff x="352497" y="2711732"/>
            <a:chExt cx="2412775" cy="35950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A07AF5-5DE4-356E-B3DC-16AB7B97CD93}"/>
                </a:ext>
              </a:extLst>
            </p:cNvPr>
            <p:cNvSpPr txBox="1"/>
            <p:nvPr/>
          </p:nvSpPr>
          <p:spPr>
            <a:xfrm>
              <a:off x="352497" y="5383470"/>
              <a:ext cx="234102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Notice that the first elements address is the array name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EE993-1BA9-C196-389F-479E8EA1DBE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H="1" flipV="1">
              <a:off x="1183110" y="2711732"/>
              <a:ext cx="49349" cy="261332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1085A6-7625-206E-D360-6A9D4F5130EE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flipV="1">
              <a:off x="1523011" y="4346872"/>
              <a:ext cx="1242261" cy="103659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B4B86-8814-37EA-3393-B5650284D388}"/>
              </a:ext>
            </a:extLst>
          </p:cNvPr>
          <p:cNvSpPr txBox="1"/>
          <p:nvPr/>
        </p:nvSpPr>
        <p:spPr>
          <a:xfrm>
            <a:off x="9172719" y="741918"/>
            <a:ext cx="29051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aos+2 is not shown due to space limits on the slide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9041805" y="4429704"/>
            <a:ext cx="2499761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</p:spTree>
    <p:extLst>
      <p:ext uri="{BB962C8B-B14F-4D97-AF65-F5344CB8AC3E}">
        <p14:creationId xmlns:p14="http://schemas.microsoft.com/office/powerpoint/2010/main" val="15397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53" grpId="0" animBg="1"/>
      <p:bldP spid="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898939" y="352482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56588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2000" dirty="0">
                <a:cs typeface="Courier New" panose="02070309020205020404" pitchFamily="49" charset="0"/>
              </a:rPr>
              <a:t>is the </a:t>
            </a:r>
            <a:r>
              <a:rPr lang="en-US" sz="2000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of the executable file (% </a:t>
            </a:r>
            <a:r>
              <a:rPr lang="en-US" sz="2000" dirty="0">
                <a:solidFill>
                  <a:srgbClr val="7030A0"/>
                </a:solidFill>
              </a:rPr>
              <a:t>./vim 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/>
              <a:t> always contains a NULL (0)  sentinel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(or **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70C0"/>
                </a:solidFill>
              </a:rPr>
              <a:t>elements point at </a:t>
            </a:r>
            <a:r>
              <a:rPr lang="en-US" sz="2000" b="1" dirty="0">
                <a:solidFill>
                  <a:srgbClr val="0070C0"/>
                </a:solidFill>
              </a:rPr>
              <a:t>mutable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strings</a:t>
            </a:r>
            <a:r>
              <a:rPr lang="en-US" sz="20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6974" y="421083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30011" y="386929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910651" y="3869300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5553" y="353285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909776" y="42251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71243" y="6228442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749636" y="6223229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71243" y="576672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749636" y="576151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125883" y="3517308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0" y="3204427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896509" y="3146486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989873" y="4574556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545100" y="4466522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366717" y="4061575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366717" y="3710247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5D6AA1-0625-AC61-9512-5B4AC11783DC}"/>
              </a:ext>
            </a:extLst>
          </p:cNvPr>
          <p:cNvSpPr txBox="1"/>
          <p:nvPr/>
        </p:nvSpPr>
        <p:spPr>
          <a:xfrm>
            <a:off x="7325236" y="4236982"/>
            <a:ext cx="460254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*(argv+0));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*(argv+1));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*(argv+2));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17942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54564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293441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323193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711969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100745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489521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487829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259554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63876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72690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108158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48737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821754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200967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370050" y="5566671"/>
            <a:ext cx="3819114" cy="759381"/>
            <a:chOff x="2370050" y="5566671"/>
            <a:chExt cx="3819114" cy="75938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738126" y="5566671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370050" y="5976851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191422" y="5840742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2986450" y="3053874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271160" y="4403400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2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1057822" y="101637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53284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4C38B-9824-390C-22AE-77FA09A714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2189" y="2843581"/>
            <a:ext cx="5578760" cy="3989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[0][0]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**(argv+0)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[0][8]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  <a:p>
            <a:pPr marL="0" indent="0">
              <a:buNone/>
            </a:pP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*(pt+8)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185857" y="170239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188894" y="13608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1069534" y="136085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164436" y="102440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1068659" y="171674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30126" y="3719997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908519" y="371478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30126" y="325828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908519" y="325306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284766" y="1008863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158883" y="6959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1055392" y="63804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1148756" y="2066111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703983" y="1958077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525600" y="1553130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525600" y="1201802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33830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70452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309330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482076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870852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259628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648404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503718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418437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79765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88578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267041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64625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980637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359850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539087" y="3065254"/>
            <a:ext cx="3310933" cy="776278"/>
            <a:chOff x="2528933" y="3041329"/>
            <a:chExt cx="3310933" cy="7762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388828" y="3041329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724721" y="319414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528933" y="346840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350305" y="3332297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3145333" y="545429"/>
            <a:ext cx="3521748" cy="662087"/>
            <a:chOff x="2986450" y="3053874"/>
            <a:chExt cx="3521748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430043" y="1894955"/>
            <a:ext cx="4028297" cy="662087"/>
            <a:chOff x="3271160" y="4403400"/>
            <a:chExt cx="4028297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606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9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Printing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055144" y="4203672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C3B252-BD6D-44F8-0106-A02DAA859672}"/>
              </a:ext>
            </a:extLst>
          </p:cNvPr>
          <p:cNvSpPr/>
          <p:nvPr/>
        </p:nvSpPr>
        <p:spPr bwMode="auto">
          <a:xfrm>
            <a:off x="678698" y="4312019"/>
            <a:ext cx="5690139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!= NULL;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for (int j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 != '\0';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595967" cy="790174"/>
            <a:chOff x="2686702" y="3044963"/>
            <a:chExt cx="3595967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3521748" cy="662087"/>
            <a:chOff x="2986450" y="3053874"/>
            <a:chExt cx="3521748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4028297" cy="662087"/>
            <a:chOff x="3271160" y="4403400"/>
            <a:chExt cx="4028297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  <p:bldP spid="3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2613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dirty="0"/>
              <a:t>Freed memory is used in future allocation 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834887" y="3560886"/>
            <a:ext cx="10769738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lose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!, NULL check not shown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816" y="1025696"/>
            <a:ext cx="4834340" cy="1045314"/>
          </a:xfrm>
        </p:spPr>
        <p:txBody>
          <a:bodyPr/>
          <a:lstStyle/>
          <a:p>
            <a:r>
              <a:rPr lang="en-US" dirty="0" err="1"/>
              <a:t>Valgrind</a:t>
            </a:r>
            <a:r>
              <a:rPr lang="en-US" dirty="0"/>
              <a:t> – Finding Buffer Overflows and Memory leaks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52188" y="324911"/>
            <a:ext cx="713862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1 #define SZ 50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2 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3 int 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4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5     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6     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malloc(SZ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 == NULL)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7         return EXIT_FAILURE;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8  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*(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SZ) = 'A';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9    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DCCD9A-E9A7-261C-FB2A-D6A5883C8BB5}"/>
              </a:ext>
            </a:extLst>
          </p:cNvPr>
          <p:cNvSpPr/>
          <p:nvPr/>
        </p:nvSpPr>
        <p:spPr bwMode="auto">
          <a:xfrm>
            <a:off x="268224" y="3429000"/>
            <a:ext cx="816864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valgrind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 --leak-check=full --leak-resolution=med -s ./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valgexample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 write of size 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0x10444: main (valg.c:8)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Address 0x49d305a is 0 bytes after a block of size 50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alloc'd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at 0x484A760: malloc (vg_replace_malloc.c:381)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 0x1041B: main (valg.c:6)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 bytes in 1 blocks are definitely lost in loss record 1 of 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at 0x484A760: malloc (vg_replace_malloc.c:381)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by 0x1041B: main (valg.c:6)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 SUMMARY: 2 errors from 2 contexts (suppressed: 0 from 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50962-C62B-377F-9723-94755E1A57C1}"/>
              </a:ext>
            </a:extLst>
          </p:cNvPr>
          <p:cNvGrpSpPr/>
          <p:nvPr/>
        </p:nvGrpSpPr>
        <p:grpSpPr>
          <a:xfrm>
            <a:off x="4781264" y="3670256"/>
            <a:ext cx="6820966" cy="646331"/>
            <a:chOff x="-2240953" y="3960458"/>
            <a:chExt cx="6820966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D3F8FD-3374-CF96-3647-2CDB2B085713}"/>
                </a:ext>
              </a:extLst>
            </p:cNvPr>
            <p:cNvSpPr txBox="1"/>
            <p:nvPr/>
          </p:nvSpPr>
          <p:spPr>
            <a:xfrm>
              <a:off x="1740194" y="3960458"/>
              <a:ext cx="283981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Writing outside of allocated buffer space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3E75ED-5791-C0AC-787E-5EA4B10ABA7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2240953" y="4283624"/>
              <a:ext cx="3981147" cy="135258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2229B0-494D-8C68-7401-6AD11F91199F}"/>
              </a:ext>
            </a:extLst>
          </p:cNvPr>
          <p:cNvGrpSpPr/>
          <p:nvPr/>
        </p:nvGrpSpPr>
        <p:grpSpPr>
          <a:xfrm>
            <a:off x="8213132" y="5115287"/>
            <a:ext cx="3210772" cy="369332"/>
            <a:chOff x="-2219568" y="4194736"/>
            <a:chExt cx="3210772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D925DA-4DD7-A23C-52F7-9C7DF8F77680}"/>
                </a:ext>
              </a:extLst>
            </p:cNvPr>
            <p:cNvSpPr txBox="1"/>
            <p:nvPr/>
          </p:nvSpPr>
          <p:spPr>
            <a:xfrm>
              <a:off x="-1044659" y="4194736"/>
              <a:ext cx="203586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Memory not freed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5067A1-6676-80D1-E4BA-E381B6ECC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219568" y="4379402"/>
              <a:ext cx="1098557" cy="8909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92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More Dangling Pointers: Reusing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087398"/>
              </p:ext>
            </p:extLst>
          </p:nvPr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51698</TotalTime>
  <Words>14419</Words>
  <Application>Microsoft Macintosh PowerPoint</Application>
  <PresentationFormat>Widescreen</PresentationFormat>
  <Paragraphs>2850</Paragraphs>
  <Slides>97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Arial</vt:lpstr>
      <vt:lpstr>Arial Regular</vt:lpstr>
      <vt:lpstr>Calibri</vt:lpstr>
      <vt:lpstr>Cambria Math</vt:lpstr>
      <vt:lpstr>CMU Bright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Pointer returns from a function call</vt:lpstr>
      <vt:lpstr>Returning a Pointer To a Local Variable (Dangling Pointer) </vt:lpstr>
      <vt:lpstr>Copying Strings: Use the Sentinel; libc:  strncpy()</vt:lpstr>
      <vt:lpstr>String Literals (Read-Only) in Expressions</vt:lpstr>
      <vt:lpstr>String Literals, Mutable and Immutable arrays - 1</vt:lpstr>
      <vt:lpstr>2D Arrays</vt:lpstr>
      <vt:lpstr>2D Array of Char (where elements may contain strings)</vt:lpstr>
      <vt:lpstr>Pointer Array to Strings (This is NOT a 2D array)</vt:lpstr>
      <vt:lpstr>String Literals, Mutable and Immutable arrays - 2</vt:lpstr>
      <vt:lpstr>Pointer Array to Mutable Strings</vt:lpstr>
      <vt:lpstr>Pointer Array to Strings</vt:lpstr>
      <vt:lpstr>main() Command line arguments: argc, argv</vt:lpstr>
      <vt:lpstr>main() Command line arguments: argc, argv</vt:lpstr>
      <vt:lpstr>Printing argv char at a time</vt:lpstr>
      <vt:lpstr>main() Command line arguments: argc, argv</vt:lpstr>
      <vt:lpstr>string buffer overflow: common security flaw</vt:lpstr>
      <vt:lpstr>strcpy() buffer overflow: over-write of an adjacent variable</vt:lpstr>
      <vt:lpstr>The Heap Memory Segment</vt:lpstr>
      <vt:lpstr>Heap Dynamic Memory Allocation Library Functions</vt:lpstr>
      <vt:lpstr>Use of Malloc</vt:lpstr>
      <vt:lpstr>Use of Malloc</vt:lpstr>
      <vt:lpstr>Using and Freeing Heap Memory </vt:lpstr>
      <vt:lpstr>Heap Memory "Leaks"</vt:lpstr>
      <vt:lpstr>Valgrind – Finding Buffer Overflows and Memory leaks</vt:lpstr>
      <vt:lpstr>More Dangling Pointers: Reusing "freed" memory</vt:lpstr>
      <vt:lpstr>strdup(): Allocate Space and Copy a String</vt:lpstr>
      <vt:lpstr>Calloc()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2493</cp:revision>
  <cp:lastPrinted>2022-10-19T02:08:05Z</cp:lastPrinted>
  <dcterms:created xsi:type="dcterms:W3CDTF">2018-10-05T16:35:28Z</dcterms:created>
  <dcterms:modified xsi:type="dcterms:W3CDTF">2024-04-17T21:31:41Z</dcterms:modified>
  <cp:category/>
</cp:coreProperties>
</file>